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/>
  </p:cmAuthor>
  <p:cmAuthor id="2" name="Jing Li" initials="JL" lastIdx="1" clrIdx="1">
    <p:extLst/>
  </p:cmAuthor>
  <p:cmAuthor id="3" name="Jing Li" initials="JL [2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1317"/>
  </p:normalViewPr>
  <p:slideViewPr>
    <p:cSldViewPr snapToGrid="0" snapToObjects="1">
      <p:cViewPr varScale="1">
        <p:scale>
          <a:sx n="90" d="100"/>
          <a:sy n="90" d="100"/>
        </p:scale>
        <p:origin x="22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38:32.203" idx="1">
    <p:pos x="6519" y="3407"/>
    <p:text>Sorry Jing, I'm not sure what this is referring to?</p:text>
    <p:extLst>
      <p:ext uri="{C676402C-5697-4E1C-873F-D02D1690AC5C}">
        <p15:threadingInfo xmlns:p15="http://schemas.microsoft.com/office/powerpoint/2012/main" timeZoneBias="-60"/>
      </p:ext>
    </p:extLst>
  </p:cm>
</p:cmLs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D4215F-9DBB-3748-84A4-2231EC50667B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C53BF-BFC1-F840-A6A8-8C9A5ED24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59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llele" TargetMode="External"/><Relationship Id="rId4" Type="http://schemas.openxmlformats.org/officeDocument/2006/relationships/hyperlink" Target="https://en.wikipedia.org/wiki/Locus_(genetics)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Comparison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 err="1"/>
              <a:t>gmkf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targeted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above</a:t>
            </a:r>
            <a:r>
              <a:rPr lang="zh-CN" altLang="en-US" baseline="0" dirty="0"/>
              <a:t> </a:t>
            </a:r>
            <a:r>
              <a:rPr lang="en-US" altLang="zh-CN" baseline="0" dirty="0"/>
              <a:t>figure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shows</a:t>
            </a:r>
            <a:r>
              <a:rPr lang="zh-CN" altLang="en-US" baseline="0" dirty="0"/>
              <a:t> </a:t>
            </a:r>
            <a:r>
              <a:rPr lang="mr-IN" altLang="zh-CN" baseline="0" dirty="0"/>
              <a:t>–</a:t>
            </a:r>
            <a:r>
              <a:rPr lang="en-US" altLang="zh-CN" baseline="0" dirty="0"/>
              <a:t>log</a:t>
            </a:r>
            <a:r>
              <a:rPr lang="zh-CN" altLang="en-US" baseline="0" dirty="0"/>
              <a:t> </a:t>
            </a:r>
            <a:r>
              <a:rPr lang="en-US" altLang="zh-CN" baseline="0" dirty="0"/>
              <a:t>(p)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gTDT</a:t>
            </a:r>
            <a:r>
              <a:rPr lang="en-US" altLang="zh-CN" baseline="0" dirty="0"/>
              <a:t>,</a:t>
            </a:r>
            <a:r>
              <a:rPr lang="zh-CN" altLang="en-US" baseline="0" dirty="0"/>
              <a:t> </a:t>
            </a:r>
            <a:r>
              <a:rPr lang="en-US" altLang="zh-CN" baseline="0" dirty="0"/>
              <a:t>higher</a:t>
            </a:r>
            <a:r>
              <a:rPr lang="zh-CN" altLang="en-US" baseline="0" dirty="0"/>
              <a:t> </a:t>
            </a:r>
            <a:r>
              <a:rPr lang="mr-IN" altLang="zh-CN" baseline="0" dirty="0"/>
              <a:t>–</a:t>
            </a:r>
            <a:r>
              <a:rPr lang="en-US" altLang="zh-CN" baseline="0" dirty="0"/>
              <a:t>log(p)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indicates</a:t>
            </a:r>
            <a:r>
              <a:rPr lang="zh-CN" altLang="en-US" baseline="0" dirty="0"/>
              <a:t> </a:t>
            </a:r>
            <a:r>
              <a:rPr lang="en-US" altLang="zh-CN" baseline="0" dirty="0"/>
              <a:t>over-transmission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allele.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other</a:t>
            </a:r>
            <a:r>
              <a:rPr lang="zh-CN" altLang="en-US" baseline="0" dirty="0"/>
              <a:t> </a:t>
            </a:r>
            <a:r>
              <a:rPr lang="en-US" altLang="zh-CN" baseline="0" dirty="0"/>
              <a:t>words,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alleles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affected</a:t>
            </a:r>
            <a:r>
              <a:rPr lang="zh-CN" altLang="en-US" baseline="0" dirty="0"/>
              <a:t> </a:t>
            </a:r>
            <a:r>
              <a:rPr lang="en-US" altLang="zh-CN" baseline="0" dirty="0"/>
              <a:t>child</a:t>
            </a:r>
            <a:r>
              <a:rPr lang="zh-CN" altLang="en-US" baseline="0" dirty="0"/>
              <a:t> </a:t>
            </a:r>
            <a:r>
              <a:rPr lang="en-US" altLang="zh-CN" baseline="0" dirty="0"/>
              <a:t>may</a:t>
            </a:r>
            <a:r>
              <a:rPr lang="zh-CN" altLang="en-US" baseline="0" dirty="0"/>
              <a:t> </a:t>
            </a:r>
            <a:r>
              <a:rPr lang="en-US" altLang="zh-CN" baseline="0" dirty="0"/>
              <a:t>be</a:t>
            </a:r>
            <a:r>
              <a:rPr lang="zh-CN" altLang="en-US" baseline="0" dirty="0"/>
              <a:t> </a:t>
            </a:r>
            <a:r>
              <a:rPr lang="en-US" altLang="zh-CN" baseline="0" dirty="0"/>
              <a:t>associated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oral</a:t>
            </a:r>
            <a:r>
              <a:rPr lang="zh-CN" altLang="en-US" baseline="0" dirty="0"/>
              <a:t> </a:t>
            </a:r>
            <a:r>
              <a:rPr lang="en-US" altLang="zh-CN" baseline="0" dirty="0"/>
              <a:t>cleft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/>
              <a:t>that’s</a:t>
            </a:r>
            <a:r>
              <a:rPr lang="zh-CN" altLang="en-US" baseline="0" dirty="0"/>
              <a:t> </a:t>
            </a:r>
            <a:r>
              <a:rPr lang="en-US" altLang="zh-CN" baseline="0" dirty="0"/>
              <a:t>why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probability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allele</a:t>
            </a:r>
            <a:r>
              <a:rPr lang="zh-CN" altLang="en-US" baseline="0" dirty="0"/>
              <a:t> </a:t>
            </a:r>
            <a:r>
              <a:rPr lang="en-US" altLang="zh-CN" baseline="0" dirty="0"/>
              <a:t>transmission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not</a:t>
            </a:r>
            <a:r>
              <a:rPr lang="zh-CN" altLang="en-US" baseline="0" dirty="0"/>
              <a:t> </a:t>
            </a:r>
            <a:r>
              <a:rPr lang="en-US" altLang="zh-CN" baseline="0" dirty="0"/>
              <a:t>balanced.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general,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signal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over-transmission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stronger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targeted</a:t>
            </a:r>
            <a:r>
              <a:rPr lang="zh-CN" altLang="en-US" baseline="0" dirty="0"/>
              <a:t> </a:t>
            </a:r>
            <a:r>
              <a:rPr lang="en-US" altLang="zh-CN" baseline="0" dirty="0"/>
              <a:t>sequencing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data.</a:t>
            </a:r>
            <a:r>
              <a:rPr lang="zh-CN" altLang="en-US" baseline="0" dirty="0"/>
              <a:t> </a:t>
            </a:r>
            <a:r>
              <a:rPr lang="en-US" altLang="zh-CN" baseline="0" dirty="0"/>
              <a:t>More</a:t>
            </a:r>
            <a:r>
              <a:rPr lang="zh-CN" altLang="en-US" baseline="0" dirty="0"/>
              <a:t> </a:t>
            </a:r>
            <a:r>
              <a:rPr lang="en-US" altLang="zh-CN" baseline="0" dirty="0"/>
              <a:t>locations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being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sequenced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gmkf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(position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bar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indicating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regions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LD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heatmap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denser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/>
              <a:t>more</a:t>
            </a:r>
            <a:r>
              <a:rPr lang="zh-CN" altLang="en-US" baseline="0" dirty="0"/>
              <a:t> </a:t>
            </a:r>
            <a:r>
              <a:rPr lang="en-US" altLang="zh-CN" baseline="0" dirty="0"/>
              <a:t>dots)?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bottom</a:t>
            </a:r>
            <a:r>
              <a:rPr lang="zh-CN" altLang="en-US" baseline="0" dirty="0"/>
              <a:t> </a:t>
            </a:r>
            <a:r>
              <a:rPr lang="en-US" altLang="zh-CN" baseline="0" dirty="0"/>
              <a:t>plot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heat map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p</a:t>
            </a:r>
            <a:r>
              <a:rPr lang="zh-CN" altLang="en-US" baseline="0" dirty="0"/>
              <a:t> </a:t>
            </a:r>
            <a:r>
              <a:rPr lang="en-US" altLang="zh-CN" baseline="0" dirty="0"/>
              <a:t>value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linkage disequilibrium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(“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non-random association of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llele"/>
              </a:rPr>
              <a:t>alleles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at different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Locus (genetics)"/>
              </a:rPr>
              <a:t>loci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a given population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”).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allele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associated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neighbor.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words,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alleles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independent/random.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allele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neighboring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allele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all;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thus,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genetic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recombination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cause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position.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patterns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among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plots.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targeted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data,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triangle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genetic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recombination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site.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gmkf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data,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targeted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genetic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recombination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different.</a:t>
            </a:r>
          </a:p>
          <a:p>
            <a:endParaRPr lang="en-US" altLang="zh-CN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sets?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re-do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SNP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plot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examine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signal.</a:t>
            </a:r>
          </a:p>
          <a:p>
            <a:endParaRPr lang="en-US" altLang="zh-CN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43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Basically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common</a:t>
            </a:r>
            <a:r>
              <a:rPr lang="zh-CN" altLang="en-US" baseline="0" dirty="0"/>
              <a:t> </a:t>
            </a:r>
            <a:r>
              <a:rPr lang="en-US" altLang="zh-CN" baseline="0" dirty="0"/>
              <a:t>variants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targeted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overlapped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WGS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data.</a:t>
            </a:r>
            <a:r>
              <a:rPr lang="zh-CN" altLang="en-US" baseline="0" dirty="0"/>
              <a:t> </a:t>
            </a:r>
            <a:r>
              <a:rPr lang="en-US" altLang="zh-CN" baseline="0" dirty="0"/>
              <a:t>However,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rare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variants,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overlapping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percentage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low.</a:t>
            </a:r>
            <a:r>
              <a:rPr lang="zh-CN" altLang="en-US" baseline="0" dirty="0"/>
              <a:t> </a:t>
            </a:r>
            <a:r>
              <a:rPr lang="en-US" altLang="zh-CN" baseline="0" dirty="0"/>
              <a:t>(why?</a:t>
            </a:r>
            <a:r>
              <a:rPr lang="zh-CN" altLang="en-US" baseline="0" dirty="0"/>
              <a:t> </a:t>
            </a:r>
            <a:r>
              <a:rPr lang="en-US" altLang="zh-CN" baseline="0" dirty="0"/>
              <a:t>Due</a:t>
            </a:r>
            <a:r>
              <a:rPr lang="zh-CN" altLang="en-US" baseline="0" dirty="0"/>
              <a:t> </a:t>
            </a:r>
            <a:r>
              <a:rPr lang="en-US" altLang="zh-CN" baseline="0" dirty="0"/>
              <a:t>to</a:t>
            </a:r>
            <a:r>
              <a:rPr lang="zh-CN" altLang="en-US" baseline="0" dirty="0"/>
              <a:t> </a:t>
            </a:r>
            <a:r>
              <a:rPr lang="en-US" altLang="zh-CN" baseline="0" dirty="0"/>
              <a:t>random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sample,</a:t>
            </a:r>
            <a:r>
              <a:rPr lang="zh-CN" altLang="en-US" baseline="0" dirty="0"/>
              <a:t> </a:t>
            </a:r>
            <a:r>
              <a:rPr lang="en-US" altLang="zh-CN" baseline="0" dirty="0"/>
              <a:t>not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that</a:t>
            </a:r>
            <a:r>
              <a:rPr lang="zh-CN" altLang="en-US" baseline="0" dirty="0"/>
              <a:t> </a:t>
            </a:r>
            <a:r>
              <a:rPr lang="en-US" altLang="zh-CN" baseline="0" dirty="0"/>
              <a:t>common</a:t>
            </a:r>
            <a:r>
              <a:rPr lang="zh-CN" altLang="en-US" baseline="0" dirty="0"/>
              <a:t> </a:t>
            </a:r>
            <a:r>
              <a:rPr lang="en-US" altLang="zh-CN" baseline="0" dirty="0"/>
              <a:t>variants,</a:t>
            </a:r>
            <a:r>
              <a:rPr lang="zh-CN" altLang="en-US" baseline="0" dirty="0"/>
              <a:t> </a:t>
            </a:r>
            <a:r>
              <a:rPr lang="en-US" altLang="zh-CN" baseline="0" dirty="0"/>
              <a:t>singletons?)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38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Still,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overlap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percentage</a:t>
            </a:r>
            <a:r>
              <a:rPr lang="zh-CN" altLang="en-US" baseline="0" dirty="0"/>
              <a:t> </a:t>
            </a:r>
            <a:r>
              <a:rPr lang="en-US" altLang="zh-CN" baseline="0" dirty="0"/>
              <a:t>is</a:t>
            </a:r>
            <a:r>
              <a:rPr lang="zh-CN" altLang="en-US" baseline="0" dirty="0"/>
              <a:t> </a:t>
            </a:r>
            <a:r>
              <a:rPr lang="en-US" altLang="zh-CN" baseline="0" dirty="0"/>
              <a:t>higher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common</a:t>
            </a:r>
            <a:r>
              <a:rPr lang="zh-CN" altLang="en-US" baseline="0" dirty="0"/>
              <a:t> </a:t>
            </a:r>
            <a:r>
              <a:rPr lang="en-US" altLang="zh-CN" baseline="0" dirty="0"/>
              <a:t>variants</a:t>
            </a:r>
            <a:r>
              <a:rPr lang="zh-CN" altLang="en-US" baseline="0" dirty="0"/>
              <a:t> </a:t>
            </a:r>
            <a:r>
              <a:rPr lang="en-US" altLang="zh-CN" baseline="0" dirty="0"/>
              <a:t>but</a:t>
            </a:r>
            <a:r>
              <a:rPr lang="zh-CN" altLang="en-US" baseline="0" dirty="0"/>
              <a:t> </a:t>
            </a:r>
            <a:r>
              <a:rPr lang="en-US" altLang="zh-CN" baseline="0" dirty="0"/>
              <a:t>much</a:t>
            </a:r>
            <a:r>
              <a:rPr lang="zh-CN" altLang="en-US" baseline="0" dirty="0"/>
              <a:t> </a:t>
            </a:r>
            <a:r>
              <a:rPr lang="en-US" altLang="zh-CN" baseline="0" dirty="0"/>
              <a:t>lower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rare</a:t>
            </a:r>
            <a:r>
              <a:rPr lang="zh-CN" altLang="en-US" baseline="0" dirty="0"/>
              <a:t> </a:t>
            </a:r>
            <a:r>
              <a:rPr lang="en-US" altLang="zh-CN" baseline="0" dirty="0" smtClean="0"/>
              <a:t>variants</a:t>
            </a:r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4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Duplicate:</a:t>
            </a:r>
            <a:r>
              <a:rPr lang="zh-CN" altLang="en-US" dirty="0"/>
              <a:t> </a:t>
            </a:r>
            <a:r>
              <a:rPr lang="en-US" altLang="zh-CN" dirty="0"/>
              <a:t>7183</a:t>
            </a:r>
            <a:r>
              <a:rPr lang="zh-CN" altLang="en-US" dirty="0"/>
              <a:t> </a:t>
            </a:r>
            <a:r>
              <a:rPr lang="en-US" altLang="zh-CN" dirty="0"/>
              <a:t>positions,</a:t>
            </a:r>
            <a:r>
              <a:rPr lang="zh-CN" altLang="en-US" dirty="0"/>
              <a:t> </a:t>
            </a:r>
            <a:r>
              <a:rPr lang="en-US" altLang="zh-CN" dirty="0" smtClean="0"/>
              <a:t>402</a:t>
            </a:r>
            <a:r>
              <a:rPr lang="zh-CN" altLang="en-US" dirty="0" smtClean="0"/>
              <a:t> </a:t>
            </a:r>
            <a:r>
              <a:rPr lang="en-US" altLang="zh-CN" dirty="0"/>
              <a:t>individuals</a:t>
            </a:r>
            <a:endParaRPr lang="en-US" altLang="zh-CN" baseline="0" dirty="0"/>
          </a:p>
          <a:p>
            <a:r>
              <a:rPr lang="en-US" altLang="zh-CN" baseline="0" dirty="0"/>
              <a:t>Histogram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position:</a:t>
            </a:r>
            <a:r>
              <a:rPr lang="zh-CN" altLang="en-US" baseline="0" dirty="0"/>
              <a:t> </a:t>
            </a:r>
            <a:r>
              <a:rPr lang="en-US" altLang="zh-CN" baseline="0" dirty="0"/>
              <a:t>across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402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individuals,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count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each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majority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have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between</a:t>
            </a:r>
            <a:r>
              <a:rPr lang="zh-CN" altLang="en-US" baseline="0" dirty="0"/>
              <a:t> </a:t>
            </a:r>
            <a:r>
              <a:rPr lang="en-US" altLang="zh-CN" baseline="0" dirty="0"/>
              <a:t>0-25</a:t>
            </a:r>
            <a:r>
              <a:rPr lang="zh-CN" altLang="en-US" baseline="0" dirty="0"/>
              <a:t> </a:t>
            </a:r>
            <a:r>
              <a:rPr lang="en-US" altLang="zh-CN" baseline="0" dirty="0"/>
              <a:t>(less</a:t>
            </a:r>
            <a:r>
              <a:rPr lang="zh-CN" altLang="en-US" baseline="0" dirty="0"/>
              <a:t> </a:t>
            </a:r>
            <a:r>
              <a:rPr lang="en-US" altLang="zh-CN" baseline="0" dirty="0"/>
              <a:t>than</a:t>
            </a:r>
            <a:r>
              <a:rPr lang="zh-CN" altLang="en-US" baseline="0" dirty="0"/>
              <a:t> </a:t>
            </a:r>
            <a:r>
              <a:rPr lang="en-US" altLang="zh-CN" baseline="0" dirty="0"/>
              <a:t>10%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individuals)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Histogram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sample:</a:t>
            </a:r>
            <a:r>
              <a:rPr lang="zh-CN" altLang="en-US" baseline="0" dirty="0"/>
              <a:t> </a:t>
            </a:r>
            <a:r>
              <a:rPr lang="en-US" altLang="zh-CN" baseline="0" dirty="0"/>
              <a:t>across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7340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positions,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count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each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majority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samples</a:t>
            </a:r>
            <a:r>
              <a:rPr lang="zh-CN" altLang="en-US" baseline="0" dirty="0"/>
              <a:t> </a:t>
            </a:r>
            <a:r>
              <a:rPr lang="en-US" altLang="zh-CN" baseline="0" dirty="0"/>
              <a:t>have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between</a:t>
            </a:r>
            <a:r>
              <a:rPr lang="zh-CN" altLang="en-US" baseline="0" dirty="0"/>
              <a:t> </a:t>
            </a:r>
            <a:r>
              <a:rPr lang="en-US" altLang="zh-CN" baseline="0" dirty="0"/>
              <a:t>0-25</a:t>
            </a:r>
            <a:r>
              <a:rPr lang="zh-CN" altLang="en-US" baseline="0" dirty="0"/>
              <a:t> </a:t>
            </a:r>
            <a:r>
              <a:rPr lang="en-US" altLang="zh-CN" baseline="0" dirty="0"/>
              <a:t>but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there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still</a:t>
            </a:r>
            <a:r>
              <a:rPr lang="zh-CN" altLang="en-US" baseline="0" dirty="0"/>
              <a:t> </a:t>
            </a:r>
            <a:r>
              <a:rPr lang="en-US" altLang="zh-CN" baseline="0" dirty="0"/>
              <a:t>outlier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samples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250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mismatches.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Left:</a:t>
            </a:r>
            <a:r>
              <a:rPr lang="zh-CN" altLang="en-US" baseline="0" dirty="0"/>
              <a:t> </a:t>
            </a:r>
            <a:r>
              <a:rPr lang="en-US" altLang="zh-CN" baseline="0" dirty="0"/>
              <a:t>x</a:t>
            </a:r>
            <a:r>
              <a:rPr lang="zh-CN" altLang="en-US" baseline="0" dirty="0"/>
              <a:t> </a:t>
            </a:r>
            <a:r>
              <a:rPr lang="en-US" altLang="zh-CN" baseline="0" dirty="0"/>
              <a:t>axis: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pairs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calls,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calls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</a:t>
            </a:r>
            <a:r>
              <a:rPr lang="zh-CN" altLang="en-US" baseline="0" dirty="0"/>
              <a:t> </a:t>
            </a:r>
            <a:r>
              <a:rPr lang="en-US" altLang="zh-CN" baseline="0" dirty="0"/>
              <a:t>pair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11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Duplicate:</a:t>
            </a:r>
            <a:r>
              <a:rPr lang="zh-CN" altLang="en-US" dirty="0"/>
              <a:t> </a:t>
            </a:r>
            <a:r>
              <a:rPr lang="en-US" altLang="zh-CN" dirty="0"/>
              <a:t>7183</a:t>
            </a:r>
            <a:r>
              <a:rPr lang="zh-CN" altLang="en-US" dirty="0"/>
              <a:t> </a:t>
            </a:r>
            <a:r>
              <a:rPr lang="en-US" altLang="zh-CN" dirty="0"/>
              <a:t>positions,</a:t>
            </a:r>
            <a:r>
              <a:rPr lang="zh-CN" altLang="en-US" dirty="0"/>
              <a:t> </a:t>
            </a:r>
            <a:r>
              <a:rPr lang="en-US" altLang="zh-CN" dirty="0" smtClean="0"/>
              <a:t>402</a:t>
            </a:r>
            <a:r>
              <a:rPr lang="zh-CN" altLang="en-US" dirty="0" smtClean="0"/>
              <a:t> </a:t>
            </a:r>
            <a:r>
              <a:rPr lang="en-US" altLang="zh-CN" dirty="0"/>
              <a:t>individuals</a:t>
            </a:r>
            <a:endParaRPr lang="en-US" altLang="zh-CN" baseline="0" dirty="0"/>
          </a:p>
          <a:p>
            <a:r>
              <a:rPr lang="en-US" altLang="zh-CN" baseline="0" dirty="0"/>
              <a:t>Histogram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position:</a:t>
            </a:r>
            <a:r>
              <a:rPr lang="zh-CN" altLang="en-US" baseline="0" dirty="0"/>
              <a:t> </a:t>
            </a:r>
            <a:r>
              <a:rPr lang="en-US" altLang="zh-CN" baseline="0" dirty="0"/>
              <a:t>across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402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individuals,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count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each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majority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have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between</a:t>
            </a:r>
            <a:r>
              <a:rPr lang="zh-CN" altLang="en-US" baseline="0" dirty="0"/>
              <a:t> </a:t>
            </a:r>
            <a:r>
              <a:rPr lang="en-US" altLang="zh-CN" baseline="0" dirty="0"/>
              <a:t>0-25</a:t>
            </a:r>
            <a:r>
              <a:rPr lang="zh-CN" altLang="en-US" baseline="0" dirty="0"/>
              <a:t> </a:t>
            </a:r>
            <a:r>
              <a:rPr lang="en-US" altLang="zh-CN" baseline="0" dirty="0"/>
              <a:t>(less</a:t>
            </a:r>
            <a:r>
              <a:rPr lang="zh-CN" altLang="en-US" baseline="0" dirty="0"/>
              <a:t> </a:t>
            </a:r>
            <a:r>
              <a:rPr lang="en-US" altLang="zh-CN" baseline="0" dirty="0"/>
              <a:t>than</a:t>
            </a:r>
            <a:r>
              <a:rPr lang="zh-CN" altLang="en-US" baseline="0" dirty="0"/>
              <a:t> </a:t>
            </a:r>
            <a:r>
              <a:rPr lang="en-US" altLang="zh-CN" baseline="0" dirty="0"/>
              <a:t>10%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individuals)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Histogram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sample:</a:t>
            </a:r>
            <a:r>
              <a:rPr lang="zh-CN" altLang="en-US" baseline="0" dirty="0"/>
              <a:t> </a:t>
            </a:r>
            <a:r>
              <a:rPr lang="en-US" altLang="zh-CN" baseline="0" dirty="0"/>
              <a:t>across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7340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positions,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count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each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majority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samples</a:t>
            </a:r>
            <a:r>
              <a:rPr lang="zh-CN" altLang="en-US" baseline="0" dirty="0"/>
              <a:t> </a:t>
            </a:r>
            <a:r>
              <a:rPr lang="en-US" altLang="zh-CN" baseline="0" dirty="0"/>
              <a:t>have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</a:t>
            </a:r>
            <a:r>
              <a:rPr lang="zh-CN" altLang="en-US" baseline="0" dirty="0"/>
              <a:t> </a:t>
            </a:r>
            <a:r>
              <a:rPr lang="en-US" altLang="zh-CN" baseline="0" dirty="0"/>
              <a:t>between</a:t>
            </a:r>
            <a:r>
              <a:rPr lang="zh-CN" altLang="en-US" baseline="0" dirty="0"/>
              <a:t> </a:t>
            </a:r>
            <a:r>
              <a:rPr lang="en-US" altLang="zh-CN" baseline="0" dirty="0"/>
              <a:t>0-25</a:t>
            </a:r>
            <a:r>
              <a:rPr lang="zh-CN" altLang="en-US" baseline="0" dirty="0"/>
              <a:t> </a:t>
            </a:r>
            <a:r>
              <a:rPr lang="en-US" altLang="zh-CN" baseline="0" dirty="0"/>
              <a:t>but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there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still</a:t>
            </a:r>
            <a:r>
              <a:rPr lang="zh-CN" altLang="en-US" baseline="0" dirty="0"/>
              <a:t> </a:t>
            </a:r>
            <a:r>
              <a:rPr lang="en-US" altLang="zh-CN" baseline="0" dirty="0"/>
              <a:t>outlier</a:t>
            </a:r>
            <a:r>
              <a:rPr lang="zh-CN" altLang="en-US" baseline="0" dirty="0"/>
              <a:t> </a:t>
            </a:r>
            <a:r>
              <a:rPr lang="en-US" altLang="zh-CN" baseline="0" dirty="0"/>
              <a:t>samples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250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mismatches.</a:t>
            </a:r>
          </a:p>
          <a:p>
            <a:endParaRPr lang="en-US" altLang="zh-CN" baseline="0" dirty="0"/>
          </a:p>
          <a:p>
            <a:r>
              <a:rPr lang="en-US" altLang="zh-CN" baseline="0" dirty="0"/>
              <a:t>Left:</a:t>
            </a:r>
            <a:r>
              <a:rPr lang="zh-CN" altLang="en-US" baseline="0" dirty="0"/>
              <a:t> </a:t>
            </a:r>
            <a:r>
              <a:rPr lang="en-US" altLang="zh-CN" baseline="0" dirty="0"/>
              <a:t>x</a:t>
            </a:r>
            <a:r>
              <a:rPr lang="zh-CN" altLang="en-US" baseline="0" dirty="0"/>
              <a:t> </a:t>
            </a:r>
            <a:r>
              <a:rPr lang="en-US" altLang="zh-CN" baseline="0" dirty="0"/>
              <a:t>axis: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pairs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calls,</a:t>
            </a:r>
            <a:r>
              <a:rPr lang="zh-CN" altLang="en-US" baseline="0" dirty="0"/>
              <a:t> </a:t>
            </a:r>
            <a:r>
              <a:rPr lang="en-US" altLang="zh-CN" baseline="0" dirty="0"/>
              <a:t>number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calls</a:t>
            </a:r>
            <a:r>
              <a:rPr lang="zh-CN" altLang="en-US" baseline="0" dirty="0"/>
              <a:t> </a:t>
            </a:r>
            <a:r>
              <a:rPr lang="en-US" altLang="zh-CN" baseline="0" dirty="0"/>
              <a:t>per</a:t>
            </a:r>
            <a:r>
              <a:rPr lang="zh-CN" altLang="en-US" baseline="0" dirty="0"/>
              <a:t> </a:t>
            </a:r>
            <a:r>
              <a:rPr lang="en-US" altLang="zh-CN" baseline="0" dirty="0"/>
              <a:t>pair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82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GT,</a:t>
            </a:r>
            <a:r>
              <a:rPr lang="zh-CN" altLang="en-US" baseline="0" dirty="0"/>
              <a:t> </a:t>
            </a:r>
            <a:r>
              <a:rPr lang="en-US" altLang="zh-CN" baseline="0" dirty="0"/>
              <a:t>what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patterns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GQ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/>
              <a:t>DP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individuals?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each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individual,</a:t>
            </a:r>
            <a:r>
              <a:rPr lang="zh-CN" altLang="en-US" baseline="0" dirty="0"/>
              <a:t> </a:t>
            </a:r>
            <a:r>
              <a:rPr lang="en-US" altLang="zh-CN" baseline="0" dirty="0"/>
              <a:t>calculate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avg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gq</a:t>
            </a:r>
            <a:r>
              <a:rPr lang="en-US" altLang="zh-CN" baseline="0" dirty="0"/>
              <a:t>/</a:t>
            </a:r>
            <a:r>
              <a:rPr lang="en-US" altLang="zh-CN" baseline="0" dirty="0" err="1"/>
              <a:t>dp</a:t>
            </a:r>
            <a:r>
              <a:rPr lang="zh-CN" altLang="en-US" baseline="0" dirty="0"/>
              <a:t> </a:t>
            </a:r>
            <a:r>
              <a:rPr lang="en-US" altLang="zh-CN" baseline="0" dirty="0"/>
              <a:t>across</a:t>
            </a:r>
            <a:r>
              <a:rPr lang="zh-CN" altLang="en-US" baseline="0" dirty="0"/>
              <a:t> </a:t>
            </a:r>
            <a:r>
              <a:rPr lang="en-US" altLang="zh-CN" baseline="0" dirty="0"/>
              <a:t>all</a:t>
            </a:r>
            <a:r>
              <a:rPr lang="zh-CN" altLang="en-US" baseline="0" dirty="0"/>
              <a:t> </a:t>
            </a:r>
            <a:r>
              <a:rPr lang="en-US" altLang="zh-CN" baseline="0" dirty="0"/>
              <a:t>positions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based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on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mark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GT.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both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gq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 err="1"/>
              <a:t>dp</a:t>
            </a:r>
            <a:r>
              <a:rPr lang="en-US" altLang="zh-CN" baseline="0" dirty="0"/>
              <a:t>,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distributions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matched</a:t>
            </a:r>
            <a:r>
              <a:rPr lang="zh-CN" altLang="en-US" baseline="0" dirty="0"/>
              <a:t> </a:t>
            </a:r>
            <a:r>
              <a:rPr lang="en-US" altLang="zh-CN" baseline="0" dirty="0"/>
              <a:t>GT</a:t>
            </a:r>
            <a:r>
              <a:rPr lang="zh-CN" altLang="en-US" baseline="0" dirty="0"/>
              <a:t> </a:t>
            </a:r>
            <a:r>
              <a:rPr lang="en-US" altLang="zh-CN" baseline="0" dirty="0"/>
              <a:t>are</a:t>
            </a:r>
            <a:r>
              <a:rPr lang="zh-CN" altLang="en-US" baseline="0" dirty="0"/>
              <a:t> </a:t>
            </a:r>
            <a:r>
              <a:rPr lang="en-US" altLang="zh-CN" baseline="0" dirty="0"/>
              <a:t>more</a:t>
            </a:r>
            <a:r>
              <a:rPr lang="zh-CN" altLang="en-US" baseline="0" dirty="0"/>
              <a:t> </a:t>
            </a:r>
            <a:r>
              <a:rPr lang="en-US" altLang="zh-CN" baseline="0" dirty="0"/>
              <a:t>centered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less</a:t>
            </a:r>
            <a:r>
              <a:rPr lang="zh-CN" altLang="en-US" baseline="0" dirty="0"/>
              <a:t> </a:t>
            </a:r>
            <a:r>
              <a:rPr lang="en-US" altLang="zh-CN" baseline="0" dirty="0"/>
              <a:t>variation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compared</a:t>
            </a:r>
            <a:r>
              <a:rPr lang="zh-CN" altLang="en-US" baseline="0" dirty="0"/>
              <a:t> </a:t>
            </a:r>
            <a:r>
              <a:rPr lang="en-US" altLang="zh-CN" baseline="0" dirty="0"/>
              <a:t>to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distributions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mismatched</a:t>
            </a:r>
            <a:r>
              <a:rPr lang="zh-CN" altLang="en-US" baseline="0" dirty="0"/>
              <a:t> </a:t>
            </a:r>
            <a:r>
              <a:rPr lang="en-US" altLang="zh-CN" baseline="0" dirty="0"/>
              <a:t>GT.</a:t>
            </a:r>
            <a:r>
              <a:rPr lang="zh-CN" altLang="en-US" baseline="0" dirty="0"/>
              <a:t> </a:t>
            </a:r>
            <a:r>
              <a:rPr lang="en-US" altLang="zh-CN" baseline="0" dirty="0"/>
              <a:t>Especially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DP</a:t>
            </a:r>
            <a:r>
              <a:rPr lang="zh-CN" altLang="en-US" baseline="0" dirty="0"/>
              <a:t> </a:t>
            </a:r>
            <a:r>
              <a:rPr lang="en-US" altLang="zh-CN" baseline="0" dirty="0"/>
              <a:t>distribution,</a:t>
            </a:r>
            <a:r>
              <a:rPr lang="zh-CN" altLang="en-US" baseline="0" dirty="0"/>
              <a:t> </a:t>
            </a:r>
            <a:r>
              <a:rPr lang="en-US" altLang="zh-CN" baseline="0" dirty="0"/>
              <a:t>DP</a:t>
            </a:r>
            <a:r>
              <a:rPr lang="zh-CN" altLang="en-US" baseline="0" dirty="0"/>
              <a:t> </a:t>
            </a:r>
            <a:r>
              <a:rPr lang="en-US" altLang="zh-CN" baseline="0" dirty="0"/>
              <a:t>for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with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mismatched</a:t>
            </a:r>
            <a:r>
              <a:rPr lang="zh-CN" altLang="en-US" baseline="0" dirty="0"/>
              <a:t> </a:t>
            </a:r>
            <a:r>
              <a:rPr lang="en-US" altLang="zh-CN" baseline="0" dirty="0"/>
              <a:t>GT</a:t>
            </a:r>
            <a:r>
              <a:rPr lang="zh-CN" altLang="en-US" baseline="0" dirty="0"/>
              <a:t> </a:t>
            </a:r>
            <a:r>
              <a:rPr lang="en-US" altLang="zh-CN" baseline="0" dirty="0"/>
              <a:t>seems</a:t>
            </a:r>
            <a:r>
              <a:rPr lang="zh-CN" altLang="en-US" baseline="0" dirty="0"/>
              <a:t> </a:t>
            </a:r>
            <a:r>
              <a:rPr lang="en-US" altLang="zh-CN" baseline="0" dirty="0"/>
              <a:t>to</a:t>
            </a:r>
            <a:r>
              <a:rPr lang="zh-CN" altLang="en-US" baseline="0" dirty="0"/>
              <a:t> </a:t>
            </a:r>
            <a:r>
              <a:rPr lang="en-US" altLang="zh-CN" baseline="0" dirty="0"/>
              <a:t>be</a:t>
            </a:r>
            <a:r>
              <a:rPr lang="zh-CN" altLang="en-US" baseline="0" dirty="0"/>
              <a:t> </a:t>
            </a:r>
            <a:r>
              <a:rPr lang="en-US" altLang="zh-CN" baseline="0" dirty="0"/>
              <a:t>lower.</a:t>
            </a:r>
            <a:r>
              <a:rPr lang="zh-CN" altLang="en-US" baseline="0" dirty="0"/>
              <a:t> </a:t>
            </a:r>
            <a:r>
              <a:rPr lang="en-US" altLang="zh-CN" baseline="0" dirty="0"/>
              <a:t>This</a:t>
            </a:r>
            <a:r>
              <a:rPr lang="zh-CN" altLang="en-US" baseline="0" dirty="0"/>
              <a:t> </a:t>
            </a:r>
            <a:r>
              <a:rPr lang="en-US" altLang="zh-CN" baseline="0" dirty="0"/>
              <a:t>indicates</a:t>
            </a:r>
            <a:r>
              <a:rPr lang="zh-CN" altLang="en-US" baseline="0" dirty="0"/>
              <a:t> </a:t>
            </a:r>
            <a:r>
              <a:rPr lang="en-US" altLang="zh-CN" baseline="0" dirty="0"/>
              <a:t>that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mismatch</a:t>
            </a:r>
            <a:r>
              <a:rPr lang="zh-CN" altLang="en-US" baseline="0" dirty="0"/>
              <a:t> </a:t>
            </a:r>
            <a:r>
              <a:rPr lang="en-US" altLang="zh-CN" baseline="0" dirty="0"/>
              <a:t>in</a:t>
            </a:r>
            <a:r>
              <a:rPr lang="zh-CN" altLang="en-US" baseline="0" dirty="0"/>
              <a:t> </a:t>
            </a:r>
            <a:r>
              <a:rPr lang="en-US" altLang="zh-CN" baseline="0" dirty="0"/>
              <a:t>GT</a:t>
            </a:r>
            <a:r>
              <a:rPr lang="zh-CN" altLang="en-US" baseline="0" dirty="0"/>
              <a:t> </a:t>
            </a:r>
            <a:r>
              <a:rPr lang="en-US" altLang="zh-CN" baseline="0" dirty="0"/>
              <a:t>may</a:t>
            </a:r>
            <a:r>
              <a:rPr lang="zh-CN" altLang="en-US" baseline="0" dirty="0"/>
              <a:t> </a:t>
            </a:r>
            <a:r>
              <a:rPr lang="en-US" altLang="zh-CN" baseline="0" dirty="0"/>
              <a:t>be</a:t>
            </a:r>
            <a:r>
              <a:rPr lang="zh-CN" altLang="en-US" baseline="0" dirty="0"/>
              <a:t> </a:t>
            </a:r>
            <a:r>
              <a:rPr lang="en-US" altLang="zh-CN" baseline="0" dirty="0"/>
              <a:t>caused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lower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quality</a:t>
            </a:r>
            <a:r>
              <a:rPr lang="zh-CN" altLang="en-US" baseline="0" dirty="0"/>
              <a:t> </a:t>
            </a:r>
            <a:r>
              <a:rPr lang="en-US" altLang="zh-CN" baseline="0" dirty="0"/>
              <a:t>or</a:t>
            </a:r>
            <a:r>
              <a:rPr lang="zh-CN" altLang="en-US" baseline="0" dirty="0"/>
              <a:t> </a:t>
            </a:r>
            <a:r>
              <a:rPr lang="en-US" altLang="zh-CN" baseline="0" dirty="0"/>
              <a:t>vice</a:t>
            </a:r>
            <a:r>
              <a:rPr lang="zh-CN" altLang="en-US" baseline="0" dirty="0"/>
              <a:t> </a:t>
            </a:r>
            <a:r>
              <a:rPr lang="en-US" altLang="zh-CN" baseline="0" dirty="0"/>
              <a:t>versa?</a:t>
            </a:r>
            <a:r>
              <a:rPr lang="zh-CN" altLang="en-US" baseline="0" dirty="0"/>
              <a:t> </a:t>
            </a:r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36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EC53BF-BFC1-F840-A6A8-8C9A5ED245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5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4000" cap="none" dirty="0"/>
              <a:t>Comparative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analysis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between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WGS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and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targeted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sequencing</a:t>
            </a:r>
            <a:r>
              <a:rPr lang="zh-CN" altLang="en-US" sz="4000" cap="none" dirty="0"/>
              <a:t> </a:t>
            </a:r>
            <a:r>
              <a:rPr lang="en-US" altLang="zh-CN" sz="4000" cap="none" dirty="0"/>
              <a:t>data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Jing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8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4800"/>
            <a:ext cx="1065530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GQ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(WGS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1268237"/>
              </p:ext>
            </p:extLst>
          </p:nvPr>
        </p:nvGraphicFramePr>
        <p:xfrm>
          <a:off x="7378701" y="2540000"/>
          <a:ext cx="4394199" cy="275674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647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647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647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Summary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Statistics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Average</a:t>
                      </a:r>
                      <a:r>
                        <a:rPr lang="zh-CN" altLang="en-US" baseline="0" dirty="0"/>
                        <a:t> </a:t>
                      </a:r>
                      <a:r>
                        <a:rPr lang="en-US" altLang="zh-CN" baseline="0" dirty="0"/>
                        <a:t>GQ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Match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Mismatch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Median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63.6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71.6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70.1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Standard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Deviation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16.0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00" y="1511300"/>
            <a:ext cx="58801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810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50" y="228600"/>
            <a:ext cx="9601200" cy="1485900"/>
          </a:xfrm>
        </p:spPr>
        <p:txBody>
          <a:bodyPr/>
          <a:lstStyle/>
          <a:p>
            <a:r>
              <a:rPr lang="en-US" altLang="zh-CN" dirty="0"/>
              <a:t>Appendix</a:t>
            </a:r>
            <a:r>
              <a:rPr lang="zh-CN" altLang="en-US" dirty="0"/>
              <a:t> </a:t>
            </a:r>
            <a:r>
              <a:rPr lang="mr-IN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Distribution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Avg</a:t>
            </a:r>
            <a:r>
              <a:rPr lang="zh-CN" altLang="en-US" dirty="0"/>
              <a:t> </a:t>
            </a:r>
            <a:r>
              <a:rPr lang="en-US" altLang="zh-CN" dirty="0"/>
              <a:t>GQ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428750"/>
            <a:ext cx="6657975" cy="5429250"/>
          </a:xfrm>
        </p:spPr>
      </p:pic>
      <p:sp>
        <p:nvSpPr>
          <p:cNvPr id="7" name="TextBox 6"/>
          <p:cNvSpPr txBox="1"/>
          <p:nvPr/>
        </p:nvSpPr>
        <p:spPr>
          <a:xfrm>
            <a:off x="7358062" y="2712214"/>
            <a:ext cx="4586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altLang="zh-CN" dirty="0"/>
              <a:t>Maximum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average</a:t>
            </a:r>
            <a:r>
              <a:rPr lang="zh-CN" altLang="en-US" dirty="0"/>
              <a:t> </a:t>
            </a:r>
            <a:r>
              <a:rPr lang="en-US" altLang="zh-CN" dirty="0"/>
              <a:t>GQ</a:t>
            </a:r>
            <a:r>
              <a:rPr lang="zh-CN" altLang="en-US" dirty="0"/>
              <a:t> </a:t>
            </a:r>
            <a:r>
              <a:rPr lang="en-US" altLang="zh-CN" dirty="0"/>
              <a:t>seems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around</a:t>
            </a:r>
            <a:r>
              <a:rPr lang="zh-CN" altLang="en-US" dirty="0"/>
              <a:t> </a:t>
            </a:r>
            <a:r>
              <a:rPr lang="en-US" altLang="zh-CN" dirty="0"/>
              <a:t>80,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average</a:t>
            </a:r>
            <a:r>
              <a:rPr lang="zh-CN" altLang="en-US" dirty="0"/>
              <a:t> </a:t>
            </a:r>
            <a:r>
              <a:rPr lang="en-US" altLang="zh-CN" dirty="0"/>
              <a:t>GQ</a:t>
            </a:r>
            <a:r>
              <a:rPr lang="zh-CN" altLang="en-US" dirty="0"/>
              <a:t> </a:t>
            </a:r>
            <a:r>
              <a:rPr lang="en-US" altLang="zh-CN" dirty="0"/>
              <a:t>(100)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mismatch</a:t>
            </a:r>
            <a:r>
              <a:rPr lang="zh-CN" altLang="en-US" dirty="0"/>
              <a:t> </a:t>
            </a:r>
            <a:r>
              <a:rPr lang="en-US" altLang="zh-CN" dirty="0"/>
              <a:t>group.</a:t>
            </a:r>
          </a:p>
          <a:p>
            <a:pPr marL="285750" indent="-285750" algn="just">
              <a:buFont typeface="Arial" charset="0"/>
              <a:buChar char="•"/>
            </a:pPr>
            <a:endParaRPr lang="en-US" altLang="zh-CN" dirty="0"/>
          </a:p>
          <a:p>
            <a:pPr marL="285750" indent="-285750" algn="just">
              <a:buFont typeface="Arial" charset="0"/>
              <a:buChar char="•"/>
            </a:pP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explanation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be: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across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positions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(based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8,</a:t>
            </a:r>
            <a:r>
              <a:rPr lang="zh-CN" altLang="en-US" dirty="0"/>
              <a:t> 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error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2%),</a:t>
            </a:r>
            <a:r>
              <a:rPr lang="zh-CN" altLang="en-US" dirty="0"/>
              <a:t> </a:t>
            </a:r>
            <a:r>
              <a:rPr lang="en-US" altLang="zh-CN" dirty="0"/>
              <a:t>therefore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average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mismatch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biased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limited</a:t>
            </a:r>
            <a:r>
              <a:rPr lang="zh-CN" altLang="en-US" dirty="0"/>
              <a:t> </a:t>
            </a:r>
            <a:r>
              <a:rPr lang="en-US" altLang="zh-CN" dirty="0"/>
              <a:t>observations.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35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6880"/>
            <a:ext cx="9601200" cy="1485900"/>
          </a:xfrm>
        </p:spPr>
        <p:txBody>
          <a:bodyPr/>
          <a:lstStyle/>
          <a:p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/>
              <a:t>Chromosome 8 data</a:t>
            </a:r>
            <a:r>
              <a:rPr lang="zh-CN" altLang="en-US" dirty="0"/>
              <a:t> </a:t>
            </a:r>
            <a:r>
              <a:rPr lang="en-US" altLang="zh-CN" dirty="0"/>
              <a:t>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Ke</a:t>
            </a:r>
            <a:r>
              <a:rPr lang="en-US" altLang="zh-CN" sz="2800" dirty="0"/>
              <a:t>pt</a:t>
            </a:r>
            <a:r>
              <a:rPr lang="en-US" sz="2800" dirty="0"/>
              <a:t> only complete trios</a:t>
            </a:r>
          </a:p>
          <a:p>
            <a:r>
              <a:rPr lang="en-US" altLang="zh-CN" sz="2800" dirty="0"/>
              <a:t>Kept</a:t>
            </a:r>
            <a:r>
              <a:rPr lang="zh-CN" altLang="en-US" sz="2800" dirty="0"/>
              <a:t> </a:t>
            </a:r>
            <a:r>
              <a:rPr lang="en-US" altLang="zh-CN" sz="2800" dirty="0"/>
              <a:t>only</a:t>
            </a:r>
            <a:r>
              <a:rPr lang="zh-CN" altLang="en-US" sz="2800" dirty="0"/>
              <a:t> </a:t>
            </a:r>
            <a:r>
              <a:rPr lang="en-US" altLang="zh-CN" sz="2800" dirty="0"/>
              <a:t>bi-allelic</a:t>
            </a:r>
            <a:r>
              <a:rPr lang="zh-CN" altLang="en-US" sz="2800" dirty="0"/>
              <a:t> </a:t>
            </a:r>
            <a:r>
              <a:rPr lang="en-US" altLang="zh-CN" sz="2800" dirty="0"/>
              <a:t>SNPs</a:t>
            </a:r>
          </a:p>
          <a:p>
            <a:r>
              <a:rPr lang="en-US" altLang="zh-CN" sz="2800" dirty="0"/>
              <a:t>Set</a:t>
            </a:r>
            <a:r>
              <a:rPr lang="zh-CN" altLang="en-US" sz="2800" dirty="0"/>
              <a:t> </a:t>
            </a:r>
            <a:r>
              <a:rPr lang="en-US" altLang="zh-CN" sz="2800" dirty="0"/>
              <a:t>calls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GQ</a:t>
            </a:r>
            <a:r>
              <a:rPr lang="zh-CN" altLang="en-US" sz="2800" dirty="0"/>
              <a:t> </a:t>
            </a:r>
            <a:r>
              <a:rPr lang="en-US" altLang="zh-CN" sz="2800" dirty="0"/>
              <a:t>&lt;</a:t>
            </a:r>
            <a:r>
              <a:rPr lang="zh-CN" altLang="en-US" sz="2800" dirty="0"/>
              <a:t> </a:t>
            </a:r>
            <a:r>
              <a:rPr lang="en-US" altLang="zh-CN" sz="2800" dirty="0"/>
              <a:t>20</a:t>
            </a:r>
            <a:r>
              <a:rPr lang="zh-CN" altLang="en-US" sz="2800" dirty="0"/>
              <a:t> </a:t>
            </a:r>
            <a:r>
              <a:rPr lang="en-US" altLang="zh-CN" sz="2800" dirty="0"/>
              <a:t>or</a:t>
            </a:r>
            <a:r>
              <a:rPr lang="zh-CN" altLang="en-US" sz="2800" dirty="0"/>
              <a:t> </a:t>
            </a:r>
            <a:r>
              <a:rPr lang="en-US" altLang="zh-CN" sz="2800" dirty="0"/>
              <a:t>DP</a:t>
            </a:r>
            <a:r>
              <a:rPr lang="zh-CN" altLang="en-US" sz="2800" dirty="0"/>
              <a:t> </a:t>
            </a:r>
            <a:r>
              <a:rPr lang="en-US" altLang="zh-CN" sz="2800" dirty="0"/>
              <a:t>&lt;</a:t>
            </a:r>
            <a:r>
              <a:rPr lang="zh-CN" altLang="en-US" sz="2800" dirty="0"/>
              <a:t> </a:t>
            </a:r>
            <a:r>
              <a:rPr lang="en-US" altLang="zh-CN" sz="2800" dirty="0"/>
              <a:t>10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missing</a:t>
            </a:r>
          </a:p>
          <a:p>
            <a:r>
              <a:rPr lang="en-US" altLang="zh-CN" sz="2800" dirty="0"/>
              <a:t>Deleted</a:t>
            </a:r>
            <a:r>
              <a:rPr lang="zh-CN" altLang="en-US" sz="2800" dirty="0"/>
              <a:t> </a:t>
            </a:r>
            <a:r>
              <a:rPr lang="en-US" altLang="zh-CN" sz="2800" dirty="0"/>
              <a:t>5</a:t>
            </a:r>
            <a:r>
              <a:rPr lang="zh-CN" altLang="en-US" sz="2800" dirty="0"/>
              <a:t> </a:t>
            </a:r>
            <a:r>
              <a:rPr lang="en-US" altLang="zh-CN" sz="2800" dirty="0"/>
              <a:t>families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extreme</a:t>
            </a:r>
            <a:r>
              <a:rPr lang="zh-CN" altLang="en-US" sz="2800" dirty="0"/>
              <a:t> </a:t>
            </a:r>
            <a:r>
              <a:rPr lang="en-US" altLang="zh-CN" sz="2800" dirty="0"/>
              <a:t>Mendelian</a:t>
            </a:r>
            <a:r>
              <a:rPr lang="zh-CN" altLang="en-US" sz="2800" dirty="0"/>
              <a:t> </a:t>
            </a:r>
            <a:r>
              <a:rPr lang="en-US" altLang="zh-CN" sz="2800" dirty="0"/>
              <a:t>Errors</a:t>
            </a:r>
          </a:p>
          <a:p>
            <a:r>
              <a:rPr lang="en-US" altLang="zh-CN" sz="2800" dirty="0"/>
              <a:t>Set</a:t>
            </a:r>
            <a:r>
              <a:rPr lang="zh-CN" altLang="en-US" sz="2800" dirty="0"/>
              <a:t> </a:t>
            </a:r>
            <a:r>
              <a:rPr lang="en-US" altLang="zh-CN" sz="2800" dirty="0"/>
              <a:t>half</a:t>
            </a:r>
            <a:r>
              <a:rPr lang="zh-CN" altLang="en-US" sz="2800" dirty="0"/>
              <a:t> </a:t>
            </a:r>
            <a:r>
              <a:rPr lang="en-US" altLang="zh-CN" sz="2800" dirty="0"/>
              <a:t>calls</a:t>
            </a:r>
            <a:r>
              <a:rPr lang="zh-CN" altLang="en-US" sz="2800" dirty="0"/>
              <a:t> </a:t>
            </a:r>
            <a:r>
              <a:rPr lang="en-US" altLang="zh-CN" sz="2800" dirty="0"/>
              <a:t>(./1)</a:t>
            </a:r>
            <a:r>
              <a:rPr lang="zh-CN" altLang="en-US" sz="2800" dirty="0"/>
              <a:t> </a:t>
            </a:r>
            <a:r>
              <a:rPr lang="en-US" altLang="zh-CN" sz="2800" dirty="0"/>
              <a:t>into</a:t>
            </a:r>
            <a:r>
              <a:rPr lang="zh-CN" altLang="en-US" sz="2800" dirty="0"/>
              <a:t> </a:t>
            </a:r>
            <a:r>
              <a:rPr lang="en-US" altLang="zh-CN" sz="2800" dirty="0"/>
              <a:t>missing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9372" y="5004486"/>
            <a:ext cx="9282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</a:rPr>
              <a:t>After data cleaning: 981 samples (327 complete trios)</a:t>
            </a:r>
            <a:r>
              <a:rPr lang="zh-CN" altLang="en-US" sz="2800" b="1" dirty="0">
                <a:solidFill>
                  <a:srgbClr val="FF0000"/>
                </a:solidFill>
              </a:rPr>
              <a:t> 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79372" y="1772960"/>
            <a:ext cx="8634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</a:rPr>
              <a:t>Prior to data cleaning:</a:t>
            </a:r>
            <a:r>
              <a:rPr lang="zh-CN" altLang="en-US" sz="2800" b="1" dirty="0">
                <a:solidFill>
                  <a:srgbClr val="FF0000"/>
                </a:solidFill>
              </a:rPr>
              <a:t> </a:t>
            </a:r>
            <a:r>
              <a:rPr lang="en-US" altLang="zh-CN" sz="2800" b="1" dirty="0">
                <a:solidFill>
                  <a:srgbClr val="FF0000"/>
                </a:solidFill>
              </a:rPr>
              <a:t>1136 samples  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69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9" y="327454"/>
            <a:ext cx="9601200" cy="1485900"/>
          </a:xfrm>
        </p:spPr>
        <p:txBody>
          <a:bodyPr/>
          <a:lstStyle/>
          <a:p>
            <a:r>
              <a:rPr lang="en-US" altLang="zh-CN" dirty="0"/>
              <a:t>8q24 Region SNP</a:t>
            </a:r>
            <a:r>
              <a:rPr lang="zh-CN" altLang="en-US" dirty="0"/>
              <a:t> </a:t>
            </a:r>
            <a:r>
              <a:rPr lang="en-US" altLang="zh-CN" dirty="0"/>
              <a:t>Plot</a:t>
            </a:r>
            <a:r>
              <a:rPr lang="zh-CN" altLang="en-US" dirty="0"/>
              <a:t> </a:t>
            </a:r>
            <a:r>
              <a:rPr lang="en-US" altLang="zh-CN" dirty="0"/>
              <a:t>Comparison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European</a:t>
            </a:r>
            <a:r>
              <a:rPr lang="zh-CN" altLang="en-US" dirty="0"/>
              <a:t> </a:t>
            </a:r>
            <a:r>
              <a:rPr lang="en-US" altLang="zh-CN" dirty="0"/>
              <a:t>Population (MAF &gt; 0.01)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745" y="2171700"/>
            <a:ext cx="4917989" cy="416731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644" y="2060051"/>
            <a:ext cx="5283287" cy="42630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43568" y="1741865"/>
            <a:ext cx="534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Targeted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Sequencing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(375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trios, 163 variants)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20681" y="14951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70354" y="1741865"/>
            <a:ext cx="4849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WGS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Sequencing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(327 trios, 3393 variants)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985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2700" y="228600"/>
            <a:ext cx="960120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2700" y="1371600"/>
            <a:ext cx="9601200" cy="5168900"/>
          </a:xfrm>
        </p:spPr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Comparison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of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variant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sets</a:t>
            </a:r>
            <a:r>
              <a:rPr lang="zh-CN" altLang="en-US" sz="2800" dirty="0"/>
              <a:t>                                                                            </a:t>
            </a:r>
            <a:r>
              <a:rPr lang="en-US" altLang="zh-CN" dirty="0"/>
              <a:t>1).</a:t>
            </a:r>
            <a:r>
              <a:rPr lang="zh-CN" altLang="en-US" dirty="0"/>
              <a:t> </a:t>
            </a:r>
            <a:r>
              <a:rPr lang="en-US" dirty="0"/>
              <a:t>Remove</a:t>
            </a:r>
            <a:r>
              <a:rPr lang="en-US" altLang="zh-CN" dirty="0"/>
              <a:t>d</a:t>
            </a:r>
            <a:r>
              <a:rPr lang="en-US" dirty="0"/>
              <a:t> </a:t>
            </a:r>
            <a:r>
              <a:rPr lang="en-US" altLang="zh-CN" dirty="0"/>
              <a:t>non</a:t>
            </a:r>
            <a:r>
              <a:rPr lang="zh-CN" altLang="en-US" dirty="0"/>
              <a:t> </a:t>
            </a:r>
            <a:r>
              <a:rPr lang="en-US" dirty="0"/>
              <a:t>bi</a:t>
            </a:r>
            <a:r>
              <a:rPr lang="en-US" altLang="zh-CN" dirty="0"/>
              <a:t>-</a:t>
            </a:r>
            <a:r>
              <a:rPr lang="en-US" dirty="0"/>
              <a:t>allelic variants in targeted sequencing data. </a:t>
            </a:r>
            <a:r>
              <a:rPr lang="zh-CN" altLang="en-US" dirty="0"/>
              <a:t>                                               </a:t>
            </a:r>
            <a:r>
              <a:rPr lang="en-US" altLang="zh-CN" dirty="0"/>
              <a:t>2).</a:t>
            </a:r>
            <a:r>
              <a:rPr lang="zh-CN" altLang="en-US" dirty="0"/>
              <a:t> </a:t>
            </a:r>
            <a:r>
              <a:rPr lang="en-US" altLang="zh-CN" dirty="0"/>
              <a:t>Dropped</a:t>
            </a:r>
            <a:r>
              <a:rPr lang="zh-CN" altLang="en-US" dirty="0"/>
              <a:t> </a:t>
            </a:r>
            <a:r>
              <a:rPr lang="en-US" dirty="0"/>
              <a:t>duplicated individuals from targeted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  <a:r>
              <a:rPr lang="zh-CN" altLang="en-US" dirty="0"/>
              <a:t>                                   </a:t>
            </a:r>
            <a:r>
              <a:rPr lang="en-US" altLang="zh-CN" dirty="0"/>
              <a:t>3).</a:t>
            </a:r>
            <a:r>
              <a:rPr lang="zh-CN" altLang="en-US" dirty="0"/>
              <a:t> </a:t>
            </a:r>
            <a:r>
              <a:rPr lang="en-US" altLang="zh-CN" dirty="0"/>
              <a:t>Kept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parents’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maf</a:t>
            </a:r>
            <a:r>
              <a:rPr lang="zh-CN" altLang="en-US" dirty="0"/>
              <a:t> </a:t>
            </a:r>
            <a:r>
              <a:rPr lang="en-US" altLang="zh-CN" dirty="0"/>
              <a:t>calculation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singletons</a:t>
            </a:r>
            <a:r>
              <a:rPr lang="zh-CN" altLang="en-US" dirty="0"/>
              <a:t> </a:t>
            </a:r>
            <a:r>
              <a:rPr lang="en-US" altLang="zh-CN" dirty="0"/>
              <a:t>count.</a:t>
            </a:r>
            <a:r>
              <a:rPr lang="zh-CN" altLang="en-US" dirty="0"/>
              <a:t>                                                                   </a:t>
            </a:r>
            <a:r>
              <a:rPr lang="en-US" altLang="zh-CN" dirty="0"/>
              <a:t>4).</a:t>
            </a:r>
            <a:r>
              <a:rPr lang="zh-CN" altLang="en-US" dirty="0"/>
              <a:t> </a:t>
            </a:r>
            <a:r>
              <a:rPr lang="en-US" dirty="0"/>
              <a:t>Calculate</a:t>
            </a:r>
            <a:r>
              <a:rPr lang="en-US" altLang="zh-CN" dirty="0"/>
              <a:t>d</a:t>
            </a:r>
            <a:r>
              <a:rPr lang="en-US" dirty="0"/>
              <a:t> </a:t>
            </a:r>
            <a:r>
              <a:rPr lang="en-US" dirty="0" err="1"/>
              <a:t>maf</a:t>
            </a:r>
            <a:r>
              <a:rPr lang="en-US" dirty="0"/>
              <a:t> manually (</a:t>
            </a:r>
            <a:r>
              <a:rPr lang="en-US" dirty="0" err="1"/>
              <a:t>maf</a:t>
            </a:r>
            <a:r>
              <a:rPr lang="en-US" dirty="0"/>
              <a:t> in </a:t>
            </a:r>
            <a:r>
              <a:rPr lang="en-US" dirty="0" err="1"/>
              <a:t>vcftools</a:t>
            </a:r>
            <a:r>
              <a:rPr lang="en-US" dirty="0"/>
              <a:t> has some problems). </a:t>
            </a:r>
            <a:r>
              <a:rPr lang="zh-CN" altLang="en-US" dirty="0"/>
              <a:t>                               </a:t>
            </a:r>
            <a:r>
              <a:rPr lang="en-US" altLang="zh-CN" dirty="0"/>
              <a:t>5).</a:t>
            </a:r>
            <a:r>
              <a:rPr lang="zh-CN" altLang="en-US" dirty="0"/>
              <a:t> </a:t>
            </a:r>
            <a:r>
              <a:rPr lang="en-US" dirty="0"/>
              <a:t>Plot</a:t>
            </a:r>
            <a:r>
              <a:rPr lang="en-US" altLang="zh-CN" dirty="0"/>
              <a:t>ted</a:t>
            </a:r>
            <a:r>
              <a:rPr lang="en-US" dirty="0"/>
              <a:t> </a:t>
            </a:r>
            <a:r>
              <a:rPr lang="en-US" dirty="0" err="1"/>
              <a:t>venn</a:t>
            </a:r>
            <a:r>
              <a:rPr lang="en-US" dirty="0"/>
              <a:t> diagrams separately for common and rare variants (</a:t>
            </a:r>
            <a:r>
              <a:rPr lang="en-US" dirty="0" err="1"/>
              <a:t>maf</a:t>
            </a:r>
            <a:r>
              <a:rPr lang="en-US" dirty="0"/>
              <a:t> &lt; 1%)</a:t>
            </a:r>
            <a:r>
              <a:rPr lang="en-US" altLang="zh-CN" dirty="0"/>
              <a:t>.</a:t>
            </a:r>
            <a:r>
              <a:rPr lang="zh-CN" altLang="en-US" dirty="0"/>
              <a:t>        </a:t>
            </a:r>
            <a:r>
              <a:rPr lang="en-US" altLang="zh-CN" dirty="0"/>
              <a:t>6).</a:t>
            </a:r>
            <a:r>
              <a:rPr lang="zh-CN" altLang="en-US" dirty="0"/>
              <a:t> </a:t>
            </a:r>
            <a:r>
              <a:rPr lang="en-US" dirty="0"/>
              <a:t>For non-overlapping rare variants, count the number of singletons. </a:t>
            </a:r>
          </a:p>
          <a:p>
            <a:r>
              <a:rPr lang="en-US" altLang="zh-CN" b="1" dirty="0">
                <a:solidFill>
                  <a:srgbClr val="FF0000"/>
                </a:solidFill>
              </a:rPr>
              <a:t>Concordance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of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genotype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calls</a:t>
            </a:r>
            <a:r>
              <a:rPr lang="zh-CN" altLang="en-US" b="1" dirty="0">
                <a:solidFill>
                  <a:srgbClr val="FF0000"/>
                </a:solidFill>
              </a:rPr>
              <a:t>                                                                                                    </a:t>
            </a:r>
            <a:r>
              <a:rPr lang="en-US" altLang="zh-CN" dirty="0">
                <a:solidFill>
                  <a:schemeClr val="tx1"/>
                </a:solidFill>
              </a:rPr>
              <a:t>1).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Ke</a:t>
            </a:r>
            <a:r>
              <a:rPr lang="en-US" altLang="zh-CN" dirty="0"/>
              <a:t>pt</a:t>
            </a:r>
            <a:r>
              <a:rPr lang="en-US" dirty="0"/>
              <a:t> only individuals present in both data sets.</a:t>
            </a:r>
            <a:r>
              <a:rPr lang="zh-CN" altLang="en-US" dirty="0"/>
              <a:t>                                                  </a:t>
            </a:r>
            <a:r>
              <a:rPr lang="en-US" altLang="zh-CN" dirty="0"/>
              <a:t>	 2).</a:t>
            </a:r>
            <a:r>
              <a:rPr lang="zh-CN" altLang="en-US" dirty="0"/>
              <a:t> </a:t>
            </a:r>
            <a:r>
              <a:rPr lang="en-US" dirty="0"/>
              <a:t>Remove</a:t>
            </a:r>
            <a:r>
              <a:rPr lang="en-US" altLang="zh-CN" dirty="0"/>
              <a:t>d</a:t>
            </a:r>
            <a:r>
              <a:rPr lang="en-US" dirty="0"/>
              <a:t> all duplicated positions in </a:t>
            </a:r>
            <a:r>
              <a:rPr lang="en-US" altLang="zh-CN" dirty="0"/>
              <a:t>WGS</a:t>
            </a:r>
            <a:r>
              <a:rPr lang="en-US" dirty="0"/>
              <a:t> data (non bi-allelic variants).</a:t>
            </a:r>
            <a:br>
              <a:rPr lang="en-US" dirty="0"/>
            </a:br>
            <a:r>
              <a:rPr lang="en-US" altLang="zh-CN" dirty="0"/>
              <a:t>3).</a:t>
            </a:r>
            <a:r>
              <a:rPr lang="zh-CN" altLang="en-US" dirty="0"/>
              <a:t> </a:t>
            </a:r>
            <a:r>
              <a:rPr lang="en-US" dirty="0"/>
              <a:t>Ke</a:t>
            </a:r>
            <a:r>
              <a:rPr lang="en-US" altLang="zh-CN" dirty="0"/>
              <a:t>pt</a:t>
            </a:r>
            <a:r>
              <a:rPr lang="en-US" dirty="0"/>
              <a:t> only overlapping positions in both data sets.</a:t>
            </a:r>
            <a:br>
              <a:rPr lang="en-US" dirty="0"/>
            </a:br>
            <a:r>
              <a:rPr lang="en-US" altLang="zh-CN" dirty="0"/>
              <a:t>4).</a:t>
            </a:r>
            <a:r>
              <a:rPr lang="zh-CN" altLang="en-US" dirty="0"/>
              <a:t> </a:t>
            </a:r>
            <a:r>
              <a:rPr lang="en-US" dirty="0"/>
              <a:t>Normalize</a:t>
            </a:r>
            <a:r>
              <a:rPr lang="en-US" altLang="zh-CN" dirty="0"/>
              <a:t>d</a:t>
            </a:r>
            <a:r>
              <a:rPr lang="en-US" dirty="0"/>
              <a:t> DP and GQ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individual</a:t>
            </a:r>
            <a:r>
              <a:rPr lang="en-US" dirty="0"/>
              <a:t>. </a:t>
            </a:r>
            <a:r>
              <a:rPr lang="zh-CN" altLang="en-US" dirty="0"/>
              <a:t>                                                                        </a:t>
            </a:r>
            <a:r>
              <a:rPr lang="en-US" altLang="zh-CN" dirty="0"/>
              <a:t>5).</a:t>
            </a:r>
            <a:r>
              <a:rPr lang="zh-CN" altLang="en-US" dirty="0"/>
              <a:t> </a:t>
            </a:r>
            <a:r>
              <a:rPr lang="en-US" altLang="zh-CN" dirty="0"/>
              <a:t>For mismatching genotype calls, c</a:t>
            </a:r>
            <a:r>
              <a:rPr lang="en-US" dirty="0"/>
              <a:t>reat</a:t>
            </a:r>
            <a:r>
              <a:rPr lang="en-US" altLang="zh-CN" dirty="0"/>
              <a:t>ed</a:t>
            </a:r>
            <a:r>
              <a:rPr lang="en-US" dirty="0"/>
              <a:t> histograms of DP and GQ by position and by sample.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35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960120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Venn</a:t>
            </a:r>
            <a:r>
              <a:rPr lang="zh-CN" altLang="en-US" dirty="0"/>
              <a:t> </a:t>
            </a:r>
            <a:r>
              <a:rPr lang="en-US" altLang="zh-CN" dirty="0"/>
              <a:t>Diagram for WGS variants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08100" y="14351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Targeted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variants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/>
              <a:t>24786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/>
              <a:t>19292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62800" y="1435100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smtClean="0"/>
              <a:t>19292)</a:t>
            </a:r>
            <a:r>
              <a:rPr lang="zh-CN" altLang="en-US" dirty="0" smtClean="0"/>
              <a:t> </a:t>
            </a:r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 smtClean="0"/>
              <a:t>Targeted</a:t>
            </a:r>
            <a:r>
              <a:rPr lang="zh-CN" altLang="en-US" dirty="0" smtClean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variants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/>
              <a:t>2577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05276" y="5800724"/>
            <a:ext cx="6600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Targeted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data: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480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individuals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(parents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only)</a:t>
            </a:r>
            <a:r>
              <a:rPr lang="zh-CN" altLang="en-US" b="1" dirty="0" smtClean="0">
                <a:solidFill>
                  <a:srgbClr val="FF0000"/>
                </a:solidFill>
              </a:rPr>
              <a:t>  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WGS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data: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665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individuals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(parents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only)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614488" y="4786313"/>
            <a:ext cx="514350" cy="10144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43000" y="5800725"/>
            <a:ext cx="1243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2967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singletons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435100"/>
            <a:ext cx="5319714" cy="5165724"/>
          </a:xfr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512" y="1955115"/>
            <a:ext cx="4395787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300" y="215900"/>
            <a:ext cx="960120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Venn</a:t>
            </a:r>
            <a:r>
              <a:rPr lang="zh-CN" altLang="en-US" dirty="0"/>
              <a:t> </a:t>
            </a:r>
            <a:r>
              <a:rPr lang="en-US" altLang="zh-CN" dirty="0"/>
              <a:t>Diagram for targeted sequencing variants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08100" y="1763931"/>
            <a:ext cx="425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Targeted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smtClean="0"/>
              <a:t>27363)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variants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smtClean="0"/>
              <a:t>16920)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34201" y="1724199"/>
            <a:ext cx="506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Targeted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smtClean="0"/>
              <a:t>27363)</a:t>
            </a:r>
            <a:endParaRPr lang="en-US" altLang="zh-CN" dirty="0"/>
          </a:p>
          <a:p>
            <a:r>
              <a:rPr lang="en-US" altLang="zh-CN" dirty="0"/>
              <a:t>vs.</a:t>
            </a:r>
            <a:r>
              <a:rPr lang="zh-CN" altLang="en-US" dirty="0"/>
              <a:t> </a:t>
            </a:r>
            <a:r>
              <a:rPr lang="en-US" altLang="zh-CN" dirty="0"/>
              <a:t>WGS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variants</a:t>
            </a:r>
            <a:r>
              <a:rPr lang="zh-CN" altLang="en-US" dirty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/>
              <a:t>3493</a:t>
            </a:r>
            <a:r>
              <a:rPr lang="en-US" altLang="zh-CN" dirty="0" smtClean="0"/>
              <a:t>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857875" y="2512283"/>
            <a:ext cx="1323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3881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singletons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85850" y="59497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Targeted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data: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480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individuals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(parents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only)</a:t>
            </a:r>
            <a:r>
              <a:rPr lang="zh-CN" altLang="en-US" b="1" dirty="0">
                <a:solidFill>
                  <a:srgbClr val="FF0000"/>
                </a:solidFill>
              </a:rPr>
              <a:t>  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WGS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data: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665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individuals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(parents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only)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1" y="2189118"/>
            <a:ext cx="4410074" cy="4268832"/>
          </a:xfr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62" y="1701800"/>
            <a:ext cx="4986338" cy="486591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129213" y="2757488"/>
            <a:ext cx="674687" cy="585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866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950" y="228600"/>
            <a:ext cx="1014095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duplicate</a:t>
            </a:r>
            <a:r>
              <a:rPr lang="zh-CN" altLang="en-US" dirty="0"/>
              <a:t> </a:t>
            </a:r>
            <a:r>
              <a:rPr lang="en-US" altLang="zh-CN" dirty="0"/>
              <a:t>individuals by position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536700"/>
            <a:ext cx="5753100" cy="5130800"/>
          </a:xfr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952426"/>
              </p:ext>
            </p:extLst>
          </p:nvPr>
        </p:nvGraphicFramePr>
        <p:xfrm>
          <a:off x="7423149" y="1714500"/>
          <a:ext cx="4564063" cy="376043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044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5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5266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Number of pairs with mismatch calls by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(#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of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position)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918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0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(0%)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6564</a:t>
                      </a:r>
                      <a:endParaRPr lang="en-US" dirty="0"/>
                    </a:p>
                  </a:txBody>
                  <a:tcPr/>
                </a:tc>
              </a:tr>
              <a:tr h="37979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1-10 (0.25%-2.5%)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11-50 (2.7%-12.4%)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51-100 (12.7%-24.9%)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101-150 (25.1%-37.3%)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151-200 (37.6%-49.8%)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201-250 (50%-62.19%)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251+ (62.4%+)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302500" y="5887057"/>
            <a:ext cx="488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# of duplicate samples: 402 samples (134 trios)</a:t>
            </a:r>
          </a:p>
          <a:p>
            <a:r>
              <a:rPr lang="en-US" b="1" dirty="0">
                <a:solidFill>
                  <a:srgbClr val="FF0000"/>
                </a:solidFill>
              </a:rPr>
              <a:t># of duplicate positions: 7183</a:t>
            </a:r>
          </a:p>
        </p:txBody>
      </p:sp>
    </p:spTree>
    <p:extLst>
      <p:ext uri="{BB962C8B-B14F-4D97-AF65-F5344CB8AC3E}">
        <p14:creationId xmlns:p14="http://schemas.microsoft.com/office/powerpoint/2010/main" val="340120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950" y="228600"/>
            <a:ext cx="1014095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duplicate</a:t>
            </a:r>
            <a:r>
              <a:rPr lang="zh-CN" altLang="en-US" dirty="0"/>
              <a:t> </a:t>
            </a:r>
            <a:r>
              <a:rPr lang="en-US" altLang="zh-CN" dirty="0"/>
              <a:t>individuals by duplicate pair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210983"/>
              </p:ext>
            </p:extLst>
          </p:nvPr>
        </p:nvGraphicFramePr>
        <p:xfrm>
          <a:off x="7423150" y="1714500"/>
          <a:ext cx="4540250" cy="405968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067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555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Number of mismatch calls per pair (%error rate)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(#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of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pair)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9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0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(0%)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1-5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(0.01%-0.06%)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6-10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(0.08%-0.14%)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11-20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(0.15%-0.28%)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21-30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(0.3%-0.42%)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31-40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(0.43%-0.56%)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41-140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(0.57%-1.94%)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141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(1.96%)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9798">
                <a:tc>
                  <a:txBody>
                    <a:bodyPr/>
                    <a:lstStyle/>
                    <a:p>
                      <a:r>
                        <a:rPr lang="en-US" dirty="0"/>
                        <a:t>142+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(1.98</a:t>
                      </a:r>
                      <a:r>
                        <a:rPr lang="en-US" altLang="zh-CN" dirty="0" smtClean="0"/>
                        <a:t>%+)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302500" y="6010250"/>
            <a:ext cx="4889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# of duplicate samples: 402 samples (134 trios)</a:t>
            </a:r>
          </a:p>
          <a:p>
            <a:r>
              <a:rPr lang="en-US" b="1" dirty="0">
                <a:solidFill>
                  <a:srgbClr val="FF0000"/>
                </a:solidFill>
              </a:rPr>
              <a:t># of duplicate positions: 7183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1447800"/>
            <a:ext cx="5480050" cy="5067300"/>
          </a:xfrm>
        </p:spPr>
      </p:pic>
    </p:spTree>
    <p:extLst>
      <p:ext uri="{BB962C8B-B14F-4D97-AF65-F5344CB8AC3E}">
        <p14:creationId xmlns:p14="http://schemas.microsoft.com/office/powerpoint/2010/main" val="47727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4800"/>
            <a:ext cx="10655300" cy="1485900"/>
          </a:xfrm>
        </p:spPr>
        <p:txBody>
          <a:bodyPr/>
          <a:lstStyle/>
          <a:p>
            <a:r>
              <a:rPr lang="en-US" altLang="zh-CN" dirty="0"/>
              <a:t>Overlapping</a:t>
            </a:r>
            <a:r>
              <a:rPr lang="zh-CN" altLang="en-US" dirty="0"/>
              <a:t> </a:t>
            </a:r>
            <a:r>
              <a:rPr lang="en-US" altLang="zh-CN" dirty="0"/>
              <a:t>Analysis:</a:t>
            </a:r>
            <a:r>
              <a:rPr lang="zh-CN" altLang="en-US" dirty="0"/>
              <a:t> </a:t>
            </a:r>
            <a:r>
              <a:rPr lang="en-US" altLang="zh-CN" dirty="0"/>
              <a:t>DP</a:t>
            </a:r>
            <a:r>
              <a:rPr lang="zh-CN" altLang="en-US" dirty="0"/>
              <a:t> </a:t>
            </a:r>
            <a:r>
              <a:rPr lang="en-US" altLang="zh-CN" dirty="0"/>
              <a:t>patterns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mismatches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GT</a:t>
            </a:r>
            <a:r>
              <a:rPr lang="zh-CN" altLang="en-US" dirty="0"/>
              <a:t> </a:t>
            </a:r>
            <a:r>
              <a:rPr lang="en-US" altLang="zh-CN" dirty="0"/>
              <a:t>(WGS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084482"/>
              </p:ext>
            </p:extLst>
          </p:nvPr>
        </p:nvGraphicFramePr>
        <p:xfrm>
          <a:off x="7378701" y="2540000"/>
          <a:ext cx="4394199" cy="275674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647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647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647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Summary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Statistics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Average</a:t>
                      </a:r>
                      <a:r>
                        <a:rPr lang="zh-CN" altLang="en-US" baseline="0" dirty="0"/>
                        <a:t> </a:t>
                      </a:r>
                      <a:r>
                        <a:rPr lang="en-US" altLang="zh-CN" baseline="0" dirty="0"/>
                        <a:t>DP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Match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Mismatch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Median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23.8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Mean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23.9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r>
                        <a:rPr lang="en-US" altLang="zh-CN" dirty="0"/>
                        <a:t>Standard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Deviation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5.3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1511300"/>
            <a:ext cx="61087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6870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8122</TotalTime>
  <Words>1128</Words>
  <Application>Microsoft Macintosh PowerPoint</Application>
  <PresentationFormat>Widescreen</PresentationFormat>
  <Paragraphs>132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DengXian</vt:lpstr>
      <vt:lpstr>Franklin Gothic Book</vt:lpstr>
      <vt:lpstr>Mangal</vt:lpstr>
      <vt:lpstr>华文楷体</vt:lpstr>
      <vt:lpstr>Arial</vt:lpstr>
      <vt:lpstr>Crop</vt:lpstr>
      <vt:lpstr>Comparative analysis between WGS and targeted sequencing data</vt:lpstr>
      <vt:lpstr>WGS Chromosome 8 data cleaning</vt:lpstr>
      <vt:lpstr>8q24 Region SNP Plot Comparison for European Population (MAF &gt; 0.01)</vt:lpstr>
      <vt:lpstr>Overlapping Analysis: Outline</vt:lpstr>
      <vt:lpstr>Overlapping Analysis: Venn Diagram for WGS variants </vt:lpstr>
      <vt:lpstr>Overlapping Analysis: Venn Diagram for targeted sequencing variants</vt:lpstr>
      <vt:lpstr>Overlapping Analysis: GT mismatches for duplicate individuals by position</vt:lpstr>
      <vt:lpstr>Overlapping Analysis: GT mismatches for duplicate individuals by duplicate pair</vt:lpstr>
      <vt:lpstr>Overlapping Analysis: DP patterns based on mismatches in GT (WGS data)</vt:lpstr>
      <vt:lpstr>Overlapping Analysis: GQ patterns based on mismatches in GT (WGS data)</vt:lpstr>
      <vt:lpstr>Appendix – Distribution of Avg GQ in WGS by sample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analysis between gmkf and targeted sequencing data</dc:title>
  <dc:creator>Jing Li</dc:creator>
  <cp:lastModifiedBy>Jing Li</cp:lastModifiedBy>
  <cp:revision>70</cp:revision>
  <dcterms:created xsi:type="dcterms:W3CDTF">2018-03-03T22:19:40Z</dcterms:created>
  <dcterms:modified xsi:type="dcterms:W3CDTF">2018-03-15T14:49:34Z</dcterms:modified>
</cp:coreProperties>
</file>

<file path=docProps/thumbnail.jpeg>
</file>